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9" r:id="rId4"/>
    <p:sldId id="268" r:id="rId5"/>
    <p:sldId id="258" r:id="rId6"/>
    <p:sldId id="257" r:id="rId7"/>
    <p:sldId id="264" r:id="rId8"/>
    <p:sldId id="265" r:id="rId9"/>
    <p:sldId id="270" r:id="rId10"/>
    <p:sldId id="271" r:id="rId11"/>
    <p:sldId id="272" r:id="rId12"/>
    <p:sldId id="266" r:id="rId13"/>
    <p:sldId id="267" r:id="rId14"/>
    <p:sldId id="261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han" initials="Zehan" lastIdx="1" clrIdx="0">
    <p:extLst>
      <p:ext uri="{19B8F6BF-5375-455C-9EA6-DF929625EA0E}">
        <p15:presenceInfo xmlns:p15="http://schemas.microsoft.com/office/powerpoint/2012/main" userId="Ze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1B200-46C1-49FF-AA51-AC7873CCDEAA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0E3F0-C2DB-4BFE-BECD-09204C4D9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3B24A-BA51-4A08-82F0-7D96A8A1D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490B15-8329-4497-BF97-CE311033C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56B2F8-143A-491F-A325-34699A49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1193A8-B4E9-4F25-A136-4A06E3F0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EB877-5C39-4B76-9477-768130DB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83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4F97B-F995-47BE-91B5-BF9C810F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7F5FC7-ABC9-4F38-B8EA-53C8056A0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8B02F-029E-4EC3-A632-C2C1A83E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EF62A0-EAB0-414E-AFB9-E7E6728C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45B54-7505-45A8-BCAB-B35808AE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62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38B96C-2B17-4720-87A9-9C2A1C166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1D078C-362C-4EF2-9F6A-63C50706A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8CCB6D-E8DD-476A-A36B-7D5B65D9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FB0B1-7A88-47D4-BCE2-0D068A88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2FBBC7-9329-45CD-8625-5330E58E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93C24-6658-4175-BC58-4924A1B4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F5AFB-B8A1-47CE-BB62-385036FF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1B6F64-63D3-4326-8FF2-29E007E6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447BB-3FB0-4689-B285-648C5C8E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9B1BD-E41C-4B5B-962A-82C58F67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73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89A3F-BA07-40BE-AD46-B37BE7E1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E25A18-A9C6-4536-B158-2D0DD0AC9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6CEED9-E74E-4B40-A201-CF3F85FA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4B1B2-035E-4B2C-B422-A864C5F0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A483C8-4B18-4A55-B3D9-0F479591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52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20731-3AA3-4428-A178-7A7573CA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7CFA39-1EE7-4E9E-B262-1FC3B44FD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8580D2-CED1-460A-888C-523FEB64C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BB1152-BBC0-42CE-9B51-F9DA66BC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D68362-E454-4CED-89B5-4F1772B8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70F533-4236-43D1-B50D-3797A58F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12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F6B00-4783-4FC7-A8F7-F6423BF5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72FA49-F626-493C-BD85-439CC62BA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4D6BB4-1406-456F-9E63-241FB19F9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F3413F-27D0-4020-8407-30A27271A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FC3C5C-9EB0-461A-956D-E45544556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2EA38C-256F-4ACB-805E-EA233A3F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368197-9501-486D-A83E-17962CA2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98F17D-931F-4206-B51C-62CB7F53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7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6133F-3C77-4B53-B737-5E3BB0E9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2CD537-02A1-4A25-AD55-3D830E70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F3257D-7B94-4B63-AD2F-FF864015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4D7063-D062-451E-839A-19923600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82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DAF240-5CD7-45C0-B550-E20ADFD1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F679B9-9A12-4D23-B4A5-4679A7DF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5347E4-E231-481B-B4BF-C0809213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67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9B43C-EEF8-41B3-B472-699A549A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1A9F7-DC3A-41CA-B7C2-913DFD4D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400CF6-51D5-425E-86B7-3A23F0D65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245C2F-3E2B-4886-A732-14EA0BC0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3561E9-1E38-48A2-BC58-0E968AE1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49953-0988-44E9-9CD0-C36DB6A4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04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C94DC-3F5C-469B-B3C1-8F682D20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7197ED-9A3C-49F8-9D8E-D491D2FE7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B35AA2-CEB9-459E-A912-7E17E2628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08BBB9-5423-4D29-8632-46E2A810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DA707D-9FA5-4358-8BC6-9BB227F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08764E-897E-4ABA-ABCD-7FBA112C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20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8ECACD-05E8-4759-B3C6-12225D14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058E20-D806-4D79-A137-E02E7A79A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3AA4C-4D96-4AEE-951B-21CF607CF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2E6CB-D4C0-469B-9044-62BEB20DC0F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1423A-BC29-4727-AE3B-6016B7340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1DA1C-F6C8-4602-A537-113873867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8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animidi_ex_nokey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animidi_ex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GkQkdCKztM&amp;t=2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54D278-EC74-47C5-9DFF-4A796A57AF54}"/>
              </a:ext>
            </a:extLst>
          </p:cNvPr>
          <p:cNvSpPr txBox="1"/>
          <p:nvPr/>
        </p:nvSpPr>
        <p:spPr>
          <a:xfrm>
            <a:off x="3310127" y="1167455"/>
            <a:ext cx="5571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计算机动画原理与技术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Project Proposal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564582-77D2-47C2-9FF6-5E98BAF40451}"/>
              </a:ext>
            </a:extLst>
          </p:cNvPr>
          <p:cNvSpPr txBox="1"/>
          <p:nvPr/>
        </p:nvSpPr>
        <p:spPr>
          <a:xfrm>
            <a:off x="5388113" y="419782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于泽汉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0EEF6E-E8DA-47EE-BE62-3732DAA378EA}"/>
              </a:ext>
            </a:extLst>
          </p:cNvPr>
          <p:cNvSpPr txBox="1"/>
          <p:nvPr/>
        </p:nvSpPr>
        <p:spPr>
          <a:xfrm>
            <a:off x="4649225" y="4895308"/>
            <a:ext cx="2893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118039910141</a:t>
            </a:r>
            <a:endParaRPr lang="zh-CN" alt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E1C897-741F-4D63-9C1C-1A727C4BD0B7}"/>
              </a:ext>
            </a:extLst>
          </p:cNvPr>
          <p:cNvSpPr txBox="1"/>
          <p:nvPr/>
        </p:nvSpPr>
        <p:spPr>
          <a:xfrm>
            <a:off x="1773935" y="2985214"/>
            <a:ext cx="864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Music-Driven Animation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32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DCC86-37E0-401D-BB70-7152C113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关键技术三：插值与关键帧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6B333-169C-4A14-8B26-D73D5774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将离散的信号插值成连续的动画</a:t>
            </a:r>
            <a:endParaRPr lang="en-US" altLang="zh-CN"/>
          </a:p>
          <a:p>
            <a:pPr lvl="1"/>
            <a:r>
              <a:rPr lang="zh-CN" altLang="en-US"/>
              <a:t>线性插值（更柔和的</a:t>
            </a:r>
            <a:r>
              <a:rPr lang="en-US" altLang="zh-CN"/>
              <a:t>S</a:t>
            </a:r>
            <a:r>
              <a:rPr lang="zh-CN" altLang="en-US"/>
              <a:t>型插值）</a:t>
            </a:r>
            <a:endParaRPr lang="en-US" altLang="zh-CN"/>
          </a:p>
          <a:p>
            <a:pPr lvl="1"/>
            <a:r>
              <a:rPr lang="zh-CN" altLang="en-US"/>
              <a:t>预先生成音符序列</a:t>
            </a:r>
            <a:endParaRPr lang="en-US" altLang="zh-CN"/>
          </a:p>
          <a:p>
            <a:pPr lvl="1"/>
            <a:r>
              <a:rPr lang="zh-CN" altLang="en-US"/>
              <a:t>实时计算关键帧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A111F4-4905-41BC-B0F4-F4FE0AED4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18" t="8538" r="4906" b="21830"/>
          <a:stretch/>
        </p:blipFill>
        <p:spPr>
          <a:xfrm>
            <a:off x="1032932" y="3683000"/>
            <a:ext cx="3671580" cy="20940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79895A-15A1-45E7-93D2-CB9BFBA84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4" t="7881" r="4756" b="20721"/>
          <a:stretch/>
        </p:blipFill>
        <p:spPr>
          <a:xfrm>
            <a:off x="7388958" y="3742627"/>
            <a:ext cx="3372176" cy="203445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C41849F5-1E5C-4DE5-9A22-A825B4600CD8}"/>
              </a:ext>
            </a:extLst>
          </p:cNvPr>
          <p:cNvSpPr/>
          <p:nvPr/>
        </p:nvSpPr>
        <p:spPr>
          <a:xfrm>
            <a:off x="5445929" y="4527231"/>
            <a:ext cx="978408" cy="484632"/>
          </a:xfrm>
          <a:prstGeom prst="rightArrow">
            <a:avLst/>
          </a:prstGeom>
          <a:solidFill>
            <a:srgbClr val="3E3E3E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609757-3764-48AF-8D5A-909577F41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891" y="1165585"/>
            <a:ext cx="3566909" cy="237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3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DCC86-37E0-401D-BB70-7152C113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关键技术四：视觉连续性处理算法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6B333-169C-4A14-8B26-D73D57740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/>
              <a:t>如何保持视觉上的连续性</a:t>
            </a:r>
            <a:endParaRPr lang="en-US" altLang="zh-CN"/>
          </a:p>
          <a:p>
            <a:r>
              <a:rPr lang="zh-CN" altLang="en-US"/>
              <a:t>前后时刻通道数有可能不同</a:t>
            </a:r>
            <a:endParaRPr lang="en-US" altLang="zh-CN"/>
          </a:p>
          <a:p>
            <a:pPr lvl="1"/>
            <a:r>
              <a:rPr lang="zh-CN" altLang="en-US">
                <a:solidFill>
                  <a:srgbClr val="0070C0"/>
                </a:solidFill>
              </a:rPr>
              <a:t>蓝色：前少后多</a:t>
            </a:r>
            <a:endParaRPr lang="en-US" altLang="zh-CN">
              <a:solidFill>
                <a:srgbClr val="0070C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红色：前后相同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chemeClr val="accent4"/>
                </a:solidFill>
              </a:rPr>
              <a:t>黄色：前多后少</a:t>
            </a:r>
            <a:endParaRPr lang="en-US" altLang="zh-CN">
              <a:solidFill>
                <a:schemeClr val="accent4"/>
              </a:solidFill>
            </a:endParaRPr>
          </a:p>
          <a:p>
            <a:r>
              <a:rPr lang="zh-CN" altLang="en-US"/>
              <a:t>简单的小学数学</a:t>
            </a:r>
            <a:endParaRPr lang="en-US" altLang="zh-CN"/>
          </a:p>
          <a:p>
            <a:endParaRPr lang="en-US" altLang="zh-CN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6851621-148C-4E90-A8C7-B40A4445213C}"/>
              </a:ext>
            </a:extLst>
          </p:cNvPr>
          <p:cNvGrpSpPr/>
          <p:nvPr/>
        </p:nvGrpSpPr>
        <p:grpSpPr>
          <a:xfrm>
            <a:off x="6417732" y="1628537"/>
            <a:ext cx="4936068" cy="5012266"/>
            <a:chOff x="5621867" y="1315270"/>
            <a:chExt cx="4936068" cy="501226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146280B-1F35-4917-AED0-F3B4DAC0E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721" t="8590" r="15143" b="32831"/>
            <a:stretch/>
          </p:blipFill>
          <p:spPr>
            <a:xfrm>
              <a:off x="5621867" y="1560183"/>
              <a:ext cx="4936068" cy="4522441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20427F9-1F12-4A02-BFCC-AA57A8582A61}"/>
                </a:ext>
              </a:extLst>
            </p:cNvPr>
            <p:cNvSpPr/>
            <p:nvPr/>
          </p:nvSpPr>
          <p:spPr>
            <a:xfrm>
              <a:off x="6043083" y="1315270"/>
              <a:ext cx="1318685" cy="5012266"/>
            </a:xfrm>
            <a:prstGeom prst="round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20C08CF-341E-441C-A114-23121190F2C3}"/>
                </a:ext>
              </a:extLst>
            </p:cNvPr>
            <p:cNvSpPr/>
            <p:nvPr/>
          </p:nvSpPr>
          <p:spPr>
            <a:xfrm>
              <a:off x="7768166" y="1315270"/>
              <a:ext cx="1198033" cy="501226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59959C0-5BC7-456C-9AFD-C6FD59C7950A}"/>
                </a:ext>
              </a:extLst>
            </p:cNvPr>
            <p:cNvSpPr/>
            <p:nvPr/>
          </p:nvSpPr>
          <p:spPr>
            <a:xfrm>
              <a:off x="9220198" y="1315270"/>
              <a:ext cx="1198033" cy="5012266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399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8B747-BACE-46CC-80E5-4760F143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结果展示</a:t>
            </a:r>
          </a:p>
        </p:txBody>
      </p:sp>
      <p:pic>
        <p:nvPicPr>
          <p:cNvPr id="5" name="图片 4">
            <a:hlinkClick r:id="rId2" action="ppaction://hlinkfile"/>
            <a:extLst>
              <a:ext uri="{FF2B5EF4-FFF2-40B4-BE49-F238E27FC236}">
                <a16:creationId xmlns:a16="http://schemas.microsoft.com/office/drawing/2014/main" id="{064E4AEE-8365-4679-92EA-712C4000A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5" t="10504" r="6646" b="20932"/>
          <a:stretch/>
        </p:blipFill>
        <p:spPr>
          <a:xfrm>
            <a:off x="548108" y="1862756"/>
            <a:ext cx="5236096" cy="2520000"/>
          </a:xfrm>
          <a:prstGeom prst="rect">
            <a:avLst/>
          </a:prstGeom>
        </p:spPr>
      </p:pic>
      <p:pic>
        <p:nvPicPr>
          <p:cNvPr id="6" name="图片 5">
            <a:hlinkClick r:id="rId4" action="ppaction://hlinkfile"/>
            <a:extLst>
              <a:ext uri="{FF2B5EF4-FFF2-40B4-BE49-F238E27FC236}">
                <a16:creationId xmlns:a16="http://schemas.microsoft.com/office/drawing/2014/main" id="{258817C2-5E82-443A-AA1E-E2BB52125B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21" t="6956" r="2718" b="10635"/>
          <a:stretch/>
        </p:blipFill>
        <p:spPr>
          <a:xfrm>
            <a:off x="6730893" y="1862756"/>
            <a:ext cx="47549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51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FF0D0-A52A-4AA7-B545-09505696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AD62E6-0DF4-4D4C-9723-10EA56EF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实现了较好的音符生成算法</a:t>
            </a:r>
            <a:endParaRPr lang="en-US" altLang="zh-CN"/>
          </a:p>
          <a:p>
            <a:r>
              <a:rPr lang="zh-CN" altLang="en-US"/>
              <a:t>实现了连续音乐信号的实时动画化</a:t>
            </a:r>
            <a:endParaRPr lang="en-US" altLang="zh-CN"/>
          </a:p>
          <a:p>
            <a:r>
              <a:rPr lang="zh-CN" altLang="en-US"/>
              <a:t>实现了插值算法和关键帧技术</a:t>
            </a:r>
            <a:endParaRPr lang="en-US" altLang="zh-CN"/>
          </a:p>
          <a:p>
            <a:r>
              <a:rPr lang="zh-CN" altLang="en-US"/>
              <a:t>完成了若干细节上的优化</a:t>
            </a:r>
            <a:endParaRPr lang="en-US" altLang="zh-CN"/>
          </a:p>
          <a:p>
            <a:r>
              <a:rPr lang="zh-CN" altLang="en-US"/>
              <a:t>进一步改进</a:t>
            </a:r>
            <a:endParaRPr lang="en-US" altLang="zh-CN"/>
          </a:p>
          <a:p>
            <a:pPr lvl="1"/>
            <a:r>
              <a:rPr lang="zh-CN" altLang="en-US"/>
              <a:t>更丰富的音符生成模式</a:t>
            </a:r>
            <a:endParaRPr lang="en-US" altLang="zh-CN"/>
          </a:p>
          <a:p>
            <a:pPr lvl="1"/>
            <a:r>
              <a:rPr lang="zh-CN" altLang="en-US"/>
              <a:t>更柔和的插值和关键帧</a:t>
            </a:r>
            <a:endParaRPr lang="en-US" altLang="zh-CN"/>
          </a:p>
          <a:p>
            <a:pPr lvl="1"/>
            <a:r>
              <a:rPr lang="zh-CN" altLang="en-US"/>
              <a:t>更新颖的可视化形式</a:t>
            </a:r>
            <a:endParaRPr lang="en-US" altLang="zh-CN"/>
          </a:p>
          <a:p>
            <a:pPr lvl="1"/>
            <a:r>
              <a:rPr lang="en-US" altLang="zh-CN"/>
              <a:t>……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28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4C679-972C-4745-9C36-51D2F6819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5A1B9-98D6-4CB8-918B-00C8BB953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0504" cy="4351338"/>
          </a:xfrm>
        </p:spPr>
        <p:txBody>
          <a:bodyPr>
            <a:normAutofit/>
          </a:bodyPr>
          <a:lstStyle/>
          <a:p>
            <a:r>
              <a:rPr lang="en-US" altLang="zh-CN" sz="2000"/>
              <a:t>Inverse-Foley Animation: Synchronizing rigid-body motions to sound</a:t>
            </a:r>
          </a:p>
          <a:p>
            <a:r>
              <a:rPr lang="en-US" altLang="zh-CN" sz="2000"/>
              <a:t>Automatic Synchronization of Background Music and Motion in Computer Animation</a:t>
            </a:r>
          </a:p>
          <a:p>
            <a:r>
              <a:rPr lang="en-US" altLang="zh-CN" sz="2000"/>
              <a:t>Plausible motion simulation for computer graphics animation</a:t>
            </a:r>
          </a:p>
          <a:p>
            <a:r>
              <a:rPr lang="en-US" altLang="zh-CN" sz="2000"/>
              <a:t>Interactive Spacetime Control for Animation</a:t>
            </a:r>
          </a:p>
          <a:p>
            <a:r>
              <a:rPr lang="en-US" altLang="zh-CN" sz="2000"/>
              <a:t>Synthesizing Sounds from Physically Based Motion</a:t>
            </a:r>
          </a:p>
          <a:p>
            <a:r>
              <a:rPr lang="en-US" altLang="zh-CN" sz="2000"/>
              <a:t>Evaluating the visual fidelity of physically based animations</a:t>
            </a:r>
          </a:p>
          <a:p>
            <a:r>
              <a:rPr lang="en-US" altLang="zh-CN" sz="2000"/>
              <a:t>Interactive manipulation of rigid body simulations</a:t>
            </a:r>
          </a:p>
          <a:p>
            <a:r>
              <a:rPr lang="en-US" altLang="zh-CN" sz="2000"/>
              <a:t>Computer Puppetry: An Importance-Based Approach</a:t>
            </a:r>
          </a:p>
          <a:p>
            <a:r>
              <a:rPr lang="en-US" altLang="zh-CN" sz="2000"/>
              <a:t>Physically-based sound effects for interactive simulation and animation</a:t>
            </a:r>
          </a:p>
          <a:p>
            <a:r>
              <a:rPr lang="en-US" altLang="zh-CN" sz="2000"/>
              <a:t>……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47805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2910AF-F60A-41D9-A900-85948E155CDB}"/>
              </a:ext>
            </a:extLst>
          </p:cNvPr>
          <p:cNvSpPr txBox="1"/>
          <p:nvPr/>
        </p:nvSpPr>
        <p:spPr>
          <a:xfrm>
            <a:off x="4805444" y="2462784"/>
            <a:ext cx="25811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50528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2CAA3-6C98-4D55-AE13-8C887DB4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410661-4A3E-4FCF-BBA6-D7E0403D3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背景</a:t>
            </a:r>
            <a:endParaRPr lang="en-US" altLang="zh-CN"/>
          </a:p>
          <a:p>
            <a:pPr lvl="1"/>
            <a:r>
              <a:rPr lang="zh-CN" altLang="en-US"/>
              <a:t>对各种信息和数据进行可视化的研究工作层出不穷</a:t>
            </a:r>
            <a:endParaRPr lang="en-US" altLang="zh-CN"/>
          </a:p>
          <a:p>
            <a:pPr lvl="1"/>
            <a:r>
              <a:rPr lang="zh-CN" altLang="en-US"/>
              <a:t>对声音的可视化大多停留在频谱和振幅直方图的朴素形式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动机和意义</a:t>
            </a:r>
            <a:endParaRPr lang="en-US" altLang="zh-CN"/>
          </a:p>
          <a:p>
            <a:pPr lvl="1"/>
            <a:r>
              <a:rPr lang="zh-CN" altLang="en-US"/>
              <a:t>探索新的声音（音乐）可视化形式</a:t>
            </a:r>
            <a:endParaRPr lang="en-US" altLang="zh-CN"/>
          </a:p>
          <a:p>
            <a:pPr lvl="1"/>
            <a:r>
              <a:rPr lang="zh-CN" altLang="en-US"/>
              <a:t>将计算机技术应用于艺术领域</a:t>
            </a:r>
          </a:p>
        </p:txBody>
      </p:sp>
    </p:spTree>
    <p:extLst>
      <p:ext uri="{BB962C8B-B14F-4D97-AF65-F5344CB8AC3E}">
        <p14:creationId xmlns:p14="http://schemas.microsoft.com/office/powerpoint/2010/main" val="216865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E5FB9-1C92-4829-B94C-9BACCFDA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效果预览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2DBD0B-1F91-41E5-8023-6193DF58A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9" y="1452875"/>
            <a:ext cx="1043446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E5FB9-1C92-4829-B94C-9BACCFDA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效果预览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70F964-EBE9-4B06-89F9-48B535738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54" y="1452875"/>
            <a:ext cx="1011269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7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03C1D-F2E4-47B2-B540-35643066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相关工作：</a:t>
            </a:r>
            <a:r>
              <a:rPr lang="en-US" altLang="zh-CN"/>
              <a:t>Inverse-Foley Animation</a:t>
            </a:r>
            <a:endParaRPr lang="zh-CN" altLang="en-US"/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98764289-823B-4D91-997D-E5FE09652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" y="1886341"/>
            <a:ext cx="9895238" cy="1676190"/>
          </a:xfrm>
          <a:prstGeom prst="rect">
            <a:avLst/>
          </a:prstGeom>
        </p:spPr>
      </p:pic>
      <p:pic>
        <p:nvPicPr>
          <p:cNvPr id="7" name="图片 6" descr="图片包含 室内&#10;&#10;描述已自动生成">
            <a:hlinkClick r:id="rId3"/>
            <a:extLst>
              <a:ext uri="{FF2B5EF4-FFF2-40B4-BE49-F238E27FC236}">
                <a16:creationId xmlns:a16="http://schemas.microsoft.com/office/drawing/2014/main" id="{BC1BC245-F83A-4695-BB47-DF8CFA69F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0" y="3749941"/>
            <a:ext cx="4752381" cy="2714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932C7C-BFFD-4CB2-92C8-EEF1DC9A1BB9}"/>
              </a:ext>
            </a:extLst>
          </p:cNvPr>
          <p:cNvSpPr txBox="1"/>
          <p:nvPr/>
        </p:nvSpPr>
        <p:spPr>
          <a:xfrm>
            <a:off x="838200" y="1603848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物体运动重现：基于声音信号仿真出相应的物理运动动画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EE6AB1-09AC-4D2A-BBC5-039B78870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13" y="3817155"/>
            <a:ext cx="4825398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03C1D-F2E4-47B2-B540-35643066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相关工作：</a:t>
            </a:r>
            <a:r>
              <a:rPr lang="en-US" altLang="zh-CN"/>
              <a:t>Animusic</a:t>
            </a:r>
            <a:r>
              <a:rPr lang="zh-CN" altLang="en-US"/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693763-AE19-4A5A-A402-933B20324A54}"/>
              </a:ext>
            </a:extLst>
          </p:cNvPr>
          <p:cNvSpPr txBox="1"/>
          <p:nvPr/>
        </p:nvSpPr>
        <p:spPr>
          <a:xfrm>
            <a:off x="5368877" y="62915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Pipe Dream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13A445-0A67-49D6-8D69-B5CB79E2EDEF}"/>
              </a:ext>
            </a:extLst>
          </p:cNvPr>
          <p:cNvSpPr txBox="1"/>
          <p:nvPr/>
        </p:nvSpPr>
        <p:spPr>
          <a:xfrm>
            <a:off x="838200" y="1603848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音乐可视化：虚拟乐器的动作依据所给信号和数据自动化生成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3B321A-ADFB-46BC-AEAA-407BBD70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79" y="2148188"/>
            <a:ext cx="7109639" cy="39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DAE02-23C8-4D83-8154-2030F2B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目标：音乐驱动动画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62274-E417-49D4-AE64-AB745CF83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9193"/>
            <a:ext cx="10515600" cy="363639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zh-CN" altLang="en-US"/>
              <a:t>输入：音乐信号的数字化表示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处理：将这些</a:t>
            </a:r>
            <a:r>
              <a:rPr lang="zh-CN" altLang="en-US" b="1"/>
              <a:t>离散的声音信号</a:t>
            </a:r>
            <a:r>
              <a:rPr lang="zh-CN" altLang="en-US"/>
              <a:t>转换成</a:t>
            </a:r>
            <a:r>
              <a:rPr lang="zh-CN" altLang="en-US" b="1"/>
              <a:t>连续的二维动画</a:t>
            </a:r>
            <a:endParaRPr lang="en-US" altLang="zh-CN" b="1"/>
          </a:p>
          <a:p>
            <a:pPr lvl="1">
              <a:lnSpc>
                <a:spcPct val="150000"/>
              </a:lnSpc>
            </a:pPr>
            <a:r>
              <a:rPr lang="zh-CN" altLang="en-US"/>
              <a:t>输出：二维连续动画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45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5ED19-00D3-4A99-AAA1-9015C038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关键技术一：音符的半随机生成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8DD1DF-033C-44A9-93BD-8D4BE8E08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随机生成的音符听感很差</a:t>
            </a:r>
            <a:endParaRPr lang="en-US" altLang="zh-CN"/>
          </a:p>
          <a:p>
            <a:pPr lvl="1"/>
            <a:r>
              <a:rPr lang="zh-CN" altLang="en-US"/>
              <a:t>随机音符组合的声音不够和谐</a:t>
            </a:r>
            <a:endParaRPr lang="en-US" altLang="zh-CN"/>
          </a:p>
          <a:p>
            <a:r>
              <a:rPr lang="zh-CN" altLang="en-US"/>
              <a:t>确保音符组合听起来较为和谐</a:t>
            </a:r>
            <a:endParaRPr lang="en-US" altLang="zh-CN"/>
          </a:p>
          <a:p>
            <a:pPr lvl="1"/>
            <a:r>
              <a:rPr lang="zh-CN" altLang="en-US"/>
              <a:t>保证同一时间演奏的音符尽可能接近和弦</a:t>
            </a:r>
            <a:endParaRPr lang="en-US" altLang="zh-CN"/>
          </a:p>
          <a:p>
            <a:pPr lvl="1"/>
            <a:r>
              <a:rPr lang="zh-CN" altLang="en-US"/>
              <a:t>频率比尽可能接近较小的整数比</a:t>
            </a:r>
            <a:endParaRPr lang="en-US" altLang="zh-CN"/>
          </a:p>
          <a:p>
            <a:r>
              <a:rPr lang="zh-CN" altLang="en-US"/>
              <a:t>多种生成模式</a:t>
            </a:r>
            <a:endParaRPr lang="en-US" altLang="zh-CN"/>
          </a:p>
          <a:p>
            <a:pPr lvl="1"/>
            <a:r>
              <a:rPr lang="zh-CN" altLang="en-US"/>
              <a:t>同一时刻可以生成多个通道</a:t>
            </a:r>
            <a:endParaRPr lang="en-US" altLang="zh-CN"/>
          </a:p>
          <a:p>
            <a:pPr lvl="1"/>
            <a:r>
              <a:rPr lang="zh-CN" altLang="en-US"/>
              <a:t>不同时刻的音符持续时长不同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134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D1A4D-C2B9-49E0-AD7D-1DD7818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关键技术二：音符可视化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102AB-A6A6-49A7-8A4E-D3BD5415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用颜色和相对位置来区别频率</a:t>
            </a:r>
            <a:endParaRPr lang="en-US" altLang="zh-CN" sz="2400"/>
          </a:p>
          <a:p>
            <a:pPr lvl="1"/>
            <a:r>
              <a:rPr lang="en-US" altLang="zh-CN" sz="2000"/>
              <a:t>HSL</a:t>
            </a:r>
            <a:r>
              <a:rPr lang="zh-CN" altLang="en-US" sz="2000"/>
              <a:t>（色相、饱和度、明度）色彩空间</a:t>
            </a:r>
            <a:endParaRPr lang="en-US" altLang="zh-CN" sz="2000"/>
          </a:p>
          <a:p>
            <a:pPr lvl="1"/>
            <a:r>
              <a:rPr lang="zh-CN" altLang="en-US" sz="2000"/>
              <a:t>纵轴高度和频率相关</a:t>
            </a:r>
            <a:endParaRPr lang="en-US" altLang="zh-CN" sz="2000"/>
          </a:p>
          <a:p>
            <a:r>
              <a:rPr lang="zh-CN" altLang="en-US" sz="2400"/>
              <a:t>空间上的条形图展示音乐的时间维度</a:t>
            </a:r>
            <a:endParaRPr lang="en-US" altLang="zh-CN" sz="2400"/>
          </a:p>
          <a:p>
            <a:r>
              <a:rPr lang="zh-CN" altLang="en-US" sz="2400"/>
              <a:t>两种刷新缓存的模式</a:t>
            </a:r>
          </a:p>
          <a:p>
            <a:pPr lvl="1"/>
            <a:r>
              <a:rPr lang="zh-CN" altLang="en-US" sz="2000"/>
              <a:t>保证绘制精确度</a:t>
            </a:r>
            <a:endParaRPr lang="en-US" altLang="zh-CN" sz="2000"/>
          </a:p>
          <a:p>
            <a:pPr lvl="2"/>
            <a:r>
              <a:rPr lang="zh-CN" altLang="en-US" sz="1800"/>
              <a:t>经常更新的区域每帧刷新</a:t>
            </a:r>
          </a:p>
          <a:p>
            <a:pPr lvl="1"/>
            <a:r>
              <a:rPr lang="zh-CN" altLang="en-US" sz="2000"/>
              <a:t>提高绘制效率</a:t>
            </a:r>
            <a:endParaRPr lang="en-US" altLang="zh-CN" sz="2000"/>
          </a:p>
          <a:p>
            <a:pPr lvl="2"/>
            <a:r>
              <a:rPr lang="zh-CN" altLang="en-US" sz="1800"/>
              <a:t>不常更新或局部更新的区域保留之前的帧</a:t>
            </a:r>
            <a:endParaRPr lang="en-US" altLang="zh-CN" sz="1800"/>
          </a:p>
          <a:p>
            <a:endParaRPr lang="zh-CN" altLang="en-US" sz="24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B1EEB59-AEDC-470C-A4B5-2ED963943B20}"/>
              </a:ext>
            </a:extLst>
          </p:cNvPr>
          <p:cNvGrpSpPr/>
          <p:nvPr/>
        </p:nvGrpSpPr>
        <p:grpSpPr>
          <a:xfrm>
            <a:off x="6384978" y="2446866"/>
            <a:ext cx="5495351" cy="2741047"/>
            <a:chOff x="6384978" y="2446866"/>
            <a:chExt cx="5495351" cy="274104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D8C6EC8-C876-467B-A7E2-136924AB5853}"/>
                </a:ext>
              </a:extLst>
            </p:cNvPr>
            <p:cNvGrpSpPr/>
            <p:nvPr/>
          </p:nvGrpSpPr>
          <p:grpSpPr>
            <a:xfrm>
              <a:off x="6384978" y="2446866"/>
              <a:ext cx="5495351" cy="2741047"/>
              <a:chOff x="6384978" y="2446866"/>
              <a:chExt cx="5495351" cy="274104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B92634B1-21FF-43A4-81FD-FBCB96561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84978" y="2446866"/>
                <a:ext cx="5495351" cy="2741047"/>
              </a:xfrm>
              <a:prstGeom prst="rect">
                <a:avLst/>
              </a:prstGeom>
            </p:spPr>
          </p:pic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2D6AEF0C-FB66-41CD-A9B3-5D0BA6342EEE}"/>
                  </a:ext>
                </a:extLst>
              </p:cNvPr>
              <p:cNvSpPr/>
              <p:nvPr/>
            </p:nvSpPr>
            <p:spPr>
              <a:xfrm>
                <a:off x="6384978" y="2446866"/>
                <a:ext cx="642355" cy="2741047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AD224393-60E5-4C43-8ABD-A605673037AB}"/>
                  </a:ext>
                </a:extLst>
              </p:cNvPr>
              <p:cNvSpPr/>
              <p:nvPr/>
            </p:nvSpPr>
            <p:spPr>
              <a:xfrm>
                <a:off x="6384978" y="2446866"/>
                <a:ext cx="5495351" cy="237067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F61AEE-25A9-41EB-A542-AA459917A4B2}"/>
                </a:ext>
              </a:extLst>
            </p:cNvPr>
            <p:cNvSpPr/>
            <p:nvPr/>
          </p:nvSpPr>
          <p:spPr>
            <a:xfrm>
              <a:off x="7027333" y="2683933"/>
              <a:ext cx="4807480" cy="2454805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39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470</Words>
  <Application>Microsoft Office PowerPoint</Application>
  <PresentationFormat>宽屏</PresentationFormat>
  <Paragraphs>80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问题概述</vt:lpstr>
      <vt:lpstr>效果预览</vt:lpstr>
      <vt:lpstr>效果预览</vt:lpstr>
      <vt:lpstr>相关工作：Inverse-Foley Animation</vt:lpstr>
      <vt:lpstr>相关工作：Animusic </vt:lpstr>
      <vt:lpstr>目标：音乐驱动动画</vt:lpstr>
      <vt:lpstr>关键技术一：音符的半随机生成</vt:lpstr>
      <vt:lpstr>关键技术二：音符可视化</vt:lpstr>
      <vt:lpstr>关键技术三：插值与关键帧</vt:lpstr>
      <vt:lpstr>关键技术四：视觉连续性处理算法</vt:lpstr>
      <vt:lpstr>结果展示</vt:lpstr>
      <vt:lpstr>总结</vt:lpstr>
      <vt:lpstr>参考文献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Zehan</dc:creator>
  <cp:lastModifiedBy>Zehan</cp:lastModifiedBy>
  <cp:revision>239</cp:revision>
  <dcterms:created xsi:type="dcterms:W3CDTF">2019-05-06T14:24:08Z</dcterms:created>
  <dcterms:modified xsi:type="dcterms:W3CDTF">2019-07-01T22:54:18Z</dcterms:modified>
</cp:coreProperties>
</file>